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82" r:id="rId3"/>
    <p:sldId id="287" r:id="rId4"/>
    <p:sldId id="268" r:id="rId5"/>
    <p:sldId id="259" r:id="rId6"/>
    <p:sldId id="298" r:id="rId7"/>
    <p:sldId id="299" r:id="rId8"/>
    <p:sldId id="288" r:id="rId9"/>
    <p:sldId id="274" r:id="rId10"/>
    <p:sldId id="270" r:id="rId11"/>
    <p:sldId id="276" r:id="rId12"/>
    <p:sldId id="272" r:id="rId13"/>
    <p:sldId id="275" r:id="rId14"/>
    <p:sldId id="273" r:id="rId15"/>
    <p:sldId id="277" r:id="rId16"/>
    <p:sldId id="278" r:id="rId17"/>
    <p:sldId id="289" r:id="rId18"/>
    <p:sldId id="292" r:id="rId19"/>
    <p:sldId id="291" r:id="rId20"/>
    <p:sldId id="294" r:id="rId21"/>
    <p:sldId id="293" r:id="rId22"/>
    <p:sldId id="296" r:id="rId23"/>
    <p:sldId id="297" r:id="rId24"/>
    <p:sldId id="295" r:id="rId25"/>
    <p:sldId id="290" r:id="rId26"/>
    <p:sldId id="279" r:id="rId27"/>
    <p:sldId id="285" r:id="rId28"/>
    <p:sldId id="300" r:id="rId29"/>
    <p:sldId id="283" r:id="rId30"/>
    <p:sldId id="281" r:id="rId3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9900FF"/>
    <a:srgbClr val="A891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3582" y="9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16B5E3-6549-4A4E-A725-CB7165409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71246E-EE08-408F-8D45-0C60BD74B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9532E3B-6B9F-402C-ABD2-A69891499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8/18/2018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99F7BBF-CDB4-4156-9459-61FEBD840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15C253-5E74-4993-988D-6481ECE61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656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9043C6-A8DA-45ED-AA80-4B6A52374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61E2281-D6D3-4FE3-940B-779E11DA19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CE55E3-A3EA-40DF-925A-6D5C61BE2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8/18/2018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653766-8797-4945-8C59-02A15E0F8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1B704D-1E44-4184-B64C-B8D253BEC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619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83BB003-A7BD-4B32-B1C8-E225E09AAB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416AC78-9ABA-4270-B6E5-88B6C13472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D456FC8-38B5-498D-A44E-9B9712511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8/18/2018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00D2FD5-FD54-47BC-8164-DA707A670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29DBFD-6161-43E0-BEE0-C30B75231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068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1D03C-C60D-48C4-BA1F-F97A69066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8A339F-1EBB-435B-8FCD-18F796C00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22CCBC-C032-4148-9705-D8B851983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8/18/2018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26B6C4-8FB1-48D9-A135-289F4CE9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32CA138-C10C-481C-BB62-DDEA3B2B6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348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9DBD76-E0E4-4DF3-B742-A4E5A5A8B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A90E0E-6605-4AE7-9F42-E8D8E3A1BB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D0B07F0-E57C-461A-A74A-208E33ECB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8/18/2018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84B863-4866-4B5A-BABA-27E5B1F25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EA0C6A1-D3B9-4C00-AFEF-3C72A0EFC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998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457F63-C24B-42D8-A54B-5E003B4E0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FE3A20-647D-4A96-9884-4032695712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4F71942-F08E-43BF-BA5C-A28A5C09E2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9E8C3AC-68BE-4C12-ACB8-784DF572C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8/18/2018</a:t>
            </a:fld>
            <a:endParaRPr lang="en-US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37CF119-DC83-4F12-8691-B36C95C99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B24DC51-C89C-404A-8EC8-B79E1AFFC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963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D1C165-D666-4638-9854-A6D824BBD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72312F0-4E2C-400A-8224-92E38C642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2653326-AA77-49BD-9B77-49EEC46DC8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6017152-C201-48D1-B2D3-6454A7E608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5195E0B-EF20-499F-A317-2DFE06AAF9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97594C7-82AD-42AC-8342-55D9E91A9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8/18/2018</a:t>
            </a:fld>
            <a:endParaRPr lang="en-US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18D0A12-320C-4ED9-843E-6EBDFD488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1B5F92D-4954-4A36-9E36-7F2F88A86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391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C14BBA-C0E6-4369-8F38-D0F91A81C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4F55156-4734-4AEB-9911-1630D116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8/18/2018</a:t>
            </a:fld>
            <a:endParaRPr lang="en-US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0EE5FBD-5307-403A-9B52-5A42B0152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9C5999A-0A26-4AB0-B85D-9B3A7268C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465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C83F066-BB83-4C22-9B5D-E124482A9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8/18/2018</a:t>
            </a:fld>
            <a:endParaRPr lang="en-US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6D61C88-CFB5-4E19-AC89-D77E20DCF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B1A017F-E1F5-4E31-91C5-608FEB614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870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43ADA4-649F-4D5D-9940-66EE9DFC2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82BE4B-F3B3-4F47-BC29-F3459CA18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7B7EF9D-992D-44BA-9A1D-E9781131C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5033155-ACD3-41B6-9AB8-F0454792E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8/18/2018</a:t>
            </a:fld>
            <a:endParaRPr lang="en-US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482ACB4-3A80-4F35-9E0E-2450B41A7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7C585FF-E933-475A-85B9-211E83A31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422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AAFCAD-72E5-4D4B-86EA-2B02311AD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864EE65-13AA-411A-AA00-5CD470095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ADBABDB-0426-43A6-87BB-57D5A14354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A7FF935-3E17-40AB-A9A9-38B1CE0EF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8/18/2018</a:t>
            </a:fld>
            <a:endParaRPr lang="en-US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01818DE-39E1-41C4-B0F2-30E44FC9F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3FC52C0-25BF-4B43-AB3C-9F32DDEF0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628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A5EA0D0-01A7-465B-9024-5F89ECB8B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8D24F4D-9FED-40D3-A8EC-6495236F0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D608F2-1453-4997-8332-2B1C7A6A0F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8/18/2018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E1003B-03D4-4FF7-B01D-602CA16161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89CC9F-559C-41D2-835B-0D1C1A29B1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554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objeto&#10;&#10;Descrição gerada com alta confiança">
            <a:extLst>
              <a:ext uri="{FF2B5EF4-FFF2-40B4-BE49-F238E27FC236}">
                <a16:creationId xmlns:a16="http://schemas.microsoft.com/office/drawing/2014/main" id="{D5A1A7DD-588C-4CA8-A472-AAFD6976E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235" y="2090080"/>
            <a:ext cx="7827530" cy="267783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DEAFD1E-A17E-4B3C-B28E-1B8454E302C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41557" y="5930539"/>
            <a:ext cx="1274382" cy="66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387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434C5CF2-8101-45A7-9AD5-A316D033FC95}"/>
              </a:ext>
            </a:extLst>
          </p:cNvPr>
          <p:cNvSpPr/>
          <p:nvPr/>
        </p:nvSpPr>
        <p:spPr>
          <a:xfrm>
            <a:off x="0" y="0"/>
            <a:ext cx="12192000" cy="1255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528E50-40BE-4273-9616-EA2C9313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656" y="79610"/>
            <a:ext cx="4250688" cy="1096331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O QUE É W3C 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F42817-B2B4-42CA-A9FB-1FBCC98E1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093" y="1525569"/>
            <a:ext cx="7797809" cy="3091089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A W3C é uma organização de padronização da World Wide Web. Tem como finalidade estabelecer padrões para criação e interpretação de conteúdos para a web. </a:t>
            </a:r>
          </a:p>
          <a:p>
            <a:pPr marL="0" indent="0" algn="ctr">
              <a:buNone/>
            </a:pPr>
            <a:endParaRPr lang="pt-BR" sz="3200" dirty="0"/>
          </a:p>
        </p:txBody>
      </p:sp>
      <p:pic>
        <p:nvPicPr>
          <p:cNvPr id="21" name="Imagem 20" descr="Uma imagem contendo objeto&#10;&#10;Descrição gerada com alta confiança">
            <a:extLst>
              <a:ext uri="{FF2B5EF4-FFF2-40B4-BE49-F238E27FC236}">
                <a16:creationId xmlns:a16="http://schemas.microsoft.com/office/drawing/2014/main" id="{FDE1F17B-7F56-4D80-91A0-2722CE632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579" y="6128582"/>
            <a:ext cx="1788421" cy="61182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60D83E0-B7D4-49A9-8F62-6787FD570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162" y="3891389"/>
            <a:ext cx="3443670" cy="234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64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2257994-BD97-4691-8B89-198A6D2BABD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61D87E3-9610-4AA5-9866-DBE6D7D21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4269282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pt-BR" sz="4000" b="1" dirty="0">
                <a:solidFill>
                  <a:srgbClr val="404040"/>
                </a:solidFill>
                <a:latin typeface="Tw Cen MT Condensed Extra Bold" panose="020B0803020202020204" pitchFamily="34" charset="0"/>
                <a:cs typeface="Arial" panose="020B0604020202020204" pitchFamily="34" charset="0"/>
              </a:rPr>
              <a:t>DESENVOLVIMENTO DE UM SITE</a:t>
            </a:r>
          </a:p>
        </p:txBody>
      </p:sp>
      <p:pic>
        <p:nvPicPr>
          <p:cNvPr id="14" name="Imagem 13" descr="Uma imagem contendo objeto&#10;&#10;Descrição gerada com alta confiança">
            <a:extLst>
              <a:ext uri="{FF2B5EF4-FFF2-40B4-BE49-F238E27FC236}">
                <a16:creationId xmlns:a16="http://schemas.microsoft.com/office/drawing/2014/main" id="{E79B8AFB-641D-45D0-ACAC-974DCBD5B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235" y="964665"/>
            <a:ext cx="7827530" cy="267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88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434C5CF2-8101-45A7-9AD5-A316D033FC95}"/>
              </a:ext>
            </a:extLst>
          </p:cNvPr>
          <p:cNvSpPr/>
          <p:nvPr/>
        </p:nvSpPr>
        <p:spPr>
          <a:xfrm>
            <a:off x="0" y="0"/>
            <a:ext cx="12192000" cy="1255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Imagem 20" descr="Uma imagem contendo objeto&#10;&#10;Descrição gerada com alta confiança">
            <a:extLst>
              <a:ext uri="{FF2B5EF4-FFF2-40B4-BE49-F238E27FC236}">
                <a16:creationId xmlns:a16="http://schemas.microsoft.com/office/drawing/2014/main" id="{FDE1F17B-7F56-4D80-91A0-2722CE632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579" y="6128582"/>
            <a:ext cx="1788421" cy="611828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E306EAB-2B13-47B7-99DB-2E9B60BFFE98}"/>
              </a:ext>
            </a:extLst>
          </p:cNvPr>
          <p:cNvSpPr/>
          <p:nvPr/>
        </p:nvSpPr>
        <p:spPr>
          <a:xfrm>
            <a:off x="2918860" y="299233"/>
            <a:ext cx="63542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Tw Cen MT Condensed Extra Bold" panose="020B0803020202020204" pitchFamily="34" charset="0"/>
                <a:cs typeface="Arial" panose="020B0604020202020204" pitchFamily="34" charset="0"/>
              </a:rPr>
              <a:t>DESENVOLVIMENTO DE UM SITE</a:t>
            </a:r>
            <a:endParaRPr lang="pt-BR" sz="4000" dirty="0">
              <a:solidFill>
                <a:schemeClr val="bg1"/>
              </a:solidFill>
            </a:endParaRP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543AB545-0474-40D2-8930-06AA438B9E35}"/>
              </a:ext>
            </a:extLst>
          </p:cNvPr>
          <p:cNvSpPr txBox="1">
            <a:spLocks/>
          </p:cNvSpPr>
          <p:nvPr/>
        </p:nvSpPr>
        <p:spPr>
          <a:xfrm>
            <a:off x="1788423" y="2703408"/>
            <a:ext cx="4777727" cy="655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WIREFRAME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0A2578D4-A881-4EAE-97BA-6BB7B0CBA9B5}"/>
              </a:ext>
            </a:extLst>
          </p:cNvPr>
          <p:cNvSpPr txBox="1">
            <a:spLocks/>
          </p:cNvSpPr>
          <p:nvPr/>
        </p:nvSpPr>
        <p:spPr>
          <a:xfrm>
            <a:off x="1788421" y="3316835"/>
            <a:ext cx="4777727" cy="655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LAYOUT 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E2CE0D67-C6AF-4724-BA3D-49B8F16919F1}"/>
              </a:ext>
            </a:extLst>
          </p:cNvPr>
          <p:cNvSpPr txBox="1">
            <a:spLocks/>
          </p:cNvSpPr>
          <p:nvPr/>
        </p:nvSpPr>
        <p:spPr>
          <a:xfrm>
            <a:off x="1788421" y="3957606"/>
            <a:ext cx="4777727" cy="655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CODE </a:t>
            </a: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1E7AA471-9B75-42E4-8EA9-8CAF3D9576E7}"/>
              </a:ext>
            </a:extLst>
          </p:cNvPr>
          <p:cNvSpPr txBox="1">
            <a:spLocks/>
          </p:cNvSpPr>
          <p:nvPr/>
        </p:nvSpPr>
        <p:spPr>
          <a:xfrm>
            <a:off x="1788421" y="4583203"/>
            <a:ext cx="4777727" cy="655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DOMÍNIO + HOSPEDAGEM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D400D87-EF2C-4CC4-BFAC-E17100D49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179" y="2420906"/>
            <a:ext cx="30734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20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2257994-BD97-4691-8B89-198A6D2BABD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61D87E3-9610-4AA5-9866-DBE6D7D21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4269282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pt-BR" sz="4000" b="1" dirty="0">
                <a:solidFill>
                  <a:srgbClr val="404040"/>
                </a:solidFill>
                <a:latin typeface="Tw Cen MT Condensed Extra Bold" panose="020B0803020202020204" pitchFamily="34" charset="0"/>
                <a:cs typeface="Arial" panose="020B0604020202020204" pitchFamily="34" charset="0"/>
              </a:rPr>
              <a:t>O QUE É WIREFRAME ?</a:t>
            </a:r>
          </a:p>
        </p:txBody>
      </p:sp>
      <p:pic>
        <p:nvPicPr>
          <p:cNvPr id="14" name="Imagem 13" descr="Uma imagem contendo objeto&#10;&#10;Descrição gerada com alta confiança">
            <a:extLst>
              <a:ext uri="{FF2B5EF4-FFF2-40B4-BE49-F238E27FC236}">
                <a16:creationId xmlns:a16="http://schemas.microsoft.com/office/drawing/2014/main" id="{E79B8AFB-641D-45D0-ACAC-974DCBD5B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235" y="964665"/>
            <a:ext cx="7827530" cy="267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1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434C5CF2-8101-45A7-9AD5-A316D033FC95}"/>
              </a:ext>
            </a:extLst>
          </p:cNvPr>
          <p:cNvSpPr/>
          <p:nvPr/>
        </p:nvSpPr>
        <p:spPr>
          <a:xfrm>
            <a:off x="0" y="0"/>
            <a:ext cx="12192000" cy="1255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528E50-40BE-4273-9616-EA2C9313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768" y="79610"/>
            <a:ext cx="8038464" cy="1096331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Tw Cen MT Condensed Extra Bold" panose="020B0803020202020204" pitchFamily="34" charset="0"/>
                <a:cs typeface="Arial" panose="020B0604020202020204" pitchFamily="34" charset="0"/>
              </a:rPr>
              <a:t>O QUE É WIREFRAME ?</a:t>
            </a:r>
            <a:endParaRPr lang="pt-BR" sz="4000" b="1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</p:txBody>
      </p:sp>
      <p:pic>
        <p:nvPicPr>
          <p:cNvPr id="21" name="Imagem 20" descr="Uma imagem contendo objeto&#10;&#10;Descrição gerada com alta confiança">
            <a:extLst>
              <a:ext uri="{FF2B5EF4-FFF2-40B4-BE49-F238E27FC236}">
                <a16:creationId xmlns:a16="http://schemas.microsoft.com/office/drawing/2014/main" id="{FDE1F17B-7F56-4D80-91A0-2722CE632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579" y="6128582"/>
            <a:ext cx="1788421" cy="611828"/>
          </a:xfrm>
          <a:prstGeom prst="rect">
            <a:avLst/>
          </a:prstGeom>
        </p:spPr>
      </p:pic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CF85BF6B-6D48-4D67-BCD1-D57E86FE9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4166" y="2478769"/>
            <a:ext cx="4033158" cy="29684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Wireframe é um desenho básico, como um esqueleto, que demonstra de forma direta a arquitetura de um layout. Exemplo: </a:t>
            </a:r>
          </a:p>
        </p:txBody>
      </p:sp>
      <p:pic>
        <p:nvPicPr>
          <p:cNvPr id="8" name="Imagem 7" descr="Uma imagem contendo texto&#10;&#10;Descrição gerada com alta confiança">
            <a:extLst>
              <a:ext uri="{FF2B5EF4-FFF2-40B4-BE49-F238E27FC236}">
                <a16:creationId xmlns:a16="http://schemas.microsoft.com/office/drawing/2014/main" id="{359088C3-183A-472D-953D-4C59FBE48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96116"/>
            <a:ext cx="4881834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11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434C5CF2-8101-45A7-9AD5-A316D033FC95}"/>
              </a:ext>
            </a:extLst>
          </p:cNvPr>
          <p:cNvSpPr/>
          <p:nvPr/>
        </p:nvSpPr>
        <p:spPr>
          <a:xfrm>
            <a:off x="0" y="0"/>
            <a:ext cx="12192000" cy="1255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528E50-40BE-4273-9616-EA2C9313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768" y="79610"/>
            <a:ext cx="8038464" cy="1096331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WIREFRAME</a:t>
            </a:r>
          </a:p>
        </p:txBody>
      </p:sp>
      <p:pic>
        <p:nvPicPr>
          <p:cNvPr id="21" name="Imagem 20" descr="Uma imagem contendo objeto&#10;&#10;Descrição gerada com alta confiança">
            <a:extLst>
              <a:ext uri="{FF2B5EF4-FFF2-40B4-BE49-F238E27FC236}">
                <a16:creationId xmlns:a16="http://schemas.microsoft.com/office/drawing/2014/main" id="{FDE1F17B-7F56-4D80-91A0-2722CE632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579" y="6128582"/>
            <a:ext cx="1788421" cy="611828"/>
          </a:xfrm>
          <a:prstGeom prst="rect">
            <a:avLst/>
          </a:prstGeom>
        </p:spPr>
      </p:pic>
      <p:pic>
        <p:nvPicPr>
          <p:cNvPr id="4" name="Imagem 3" descr="Uma imagem contendo captura de tela&#10;&#10;Descrição gerada com muito alta confiança">
            <a:extLst>
              <a:ext uri="{FF2B5EF4-FFF2-40B4-BE49-F238E27FC236}">
                <a16:creationId xmlns:a16="http://schemas.microsoft.com/office/drawing/2014/main" id="{7DF923ED-551E-43B5-BCE4-1C4E86F72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35" y="1597841"/>
            <a:ext cx="7545980" cy="498034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CC0AA89-9404-486A-A2B3-201510219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7538" y="2841600"/>
            <a:ext cx="2492828" cy="249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458665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434C5CF2-8101-45A7-9AD5-A316D033FC95}"/>
              </a:ext>
            </a:extLst>
          </p:cNvPr>
          <p:cNvSpPr/>
          <p:nvPr/>
        </p:nvSpPr>
        <p:spPr>
          <a:xfrm>
            <a:off x="0" y="0"/>
            <a:ext cx="12192000" cy="1255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528E50-40BE-4273-9616-EA2C9313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768" y="79610"/>
            <a:ext cx="8038464" cy="1096331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WIREFRAME</a:t>
            </a:r>
          </a:p>
        </p:txBody>
      </p:sp>
      <p:pic>
        <p:nvPicPr>
          <p:cNvPr id="21" name="Imagem 20" descr="Uma imagem contendo objeto&#10;&#10;Descrição gerada com alta confiança">
            <a:extLst>
              <a:ext uri="{FF2B5EF4-FFF2-40B4-BE49-F238E27FC236}">
                <a16:creationId xmlns:a16="http://schemas.microsoft.com/office/drawing/2014/main" id="{FDE1F17B-7F56-4D80-91A0-2722CE632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579" y="6128582"/>
            <a:ext cx="1788421" cy="611828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AA59FC69-6090-4356-A435-B6CB8BDD11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586" y="1318896"/>
            <a:ext cx="7885840" cy="542151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B038184-48F3-45D5-B479-544A3B537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426" y="3489125"/>
            <a:ext cx="3618618" cy="76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31128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2257994-BD97-4691-8B89-198A6D2BABD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61D87E3-9610-4AA5-9866-DBE6D7D21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4269282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pt-BR" sz="4000" b="1" dirty="0">
                <a:solidFill>
                  <a:srgbClr val="404040"/>
                </a:solidFill>
                <a:latin typeface="Tw Cen MT Condensed Extra Bold" panose="020B0803020202020204" pitchFamily="34" charset="0"/>
                <a:cs typeface="Arial" panose="020B0604020202020204" pitchFamily="34" charset="0"/>
              </a:rPr>
              <a:t>LAYOUT</a:t>
            </a:r>
          </a:p>
        </p:txBody>
      </p:sp>
      <p:pic>
        <p:nvPicPr>
          <p:cNvPr id="14" name="Imagem 13" descr="Uma imagem contendo objeto&#10;&#10;Descrição gerada com alta confiança">
            <a:extLst>
              <a:ext uri="{FF2B5EF4-FFF2-40B4-BE49-F238E27FC236}">
                <a16:creationId xmlns:a16="http://schemas.microsoft.com/office/drawing/2014/main" id="{E79B8AFB-641D-45D0-ACAC-974DCBD5B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235" y="964665"/>
            <a:ext cx="7827530" cy="267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222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434C5CF2-8101-45A7-9AD5-A316D033FC95}"/>
              </a:ext>
            </a:extLst>
          </p:cNvPr>
          <p:cNvSpPr/>
          <p:nvPr/>
        </p:nvSpPr>
        <p:spPr>
          <a:xfrm>
            <a:off x="0" y="0"/>
            <a:ext cx="12192000" cy="1255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528E50-40BE-4273-9616-EA2C9313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768" y="79610"/>
            <a:ext cx="8038464" cy="1096331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Tw Cen MT Condensed Extra Bold" panose="020B0803020202020204" pitchFamily="34" charset="0"/>
                <a:cs typeface="Arial" panose="020B0604020202020204" pitchFamily="34" charset="0"/>
              </a:rPr>
              <a:t>LAYOUT</a:t>
            </a:r>
            <a:endParaRPr lang="pt-BR" sz="4000" b="1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</p:txBody>
      </p:sp>
      <p:pic>
        <p:nvPicPr>
          <p:cNvPr id="21" name="Imagem 20" descr="Uma imagem contendo objeto&#10;&#10;Descrição gerada com alta confiança">
            <a:extLst>
              <a:ext uri="{FF2B5EF4-FFF2-40B4-BE49-F238E27FC236}">
                <a16:creationId xmlns:a16="http://schemas.microsoft.com/office/drawing/2014/main" id="{FDE1F17B-7F56-4D80-91A0-2722CE632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579" y="6128582"/>
            <a:ext cx="1788421" cy="61182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44481AD-C304-4419-B2B9-6C74AA11C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768" y="1536700"/>
            <a:ext cx="3831389" cy="50765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728A8CF-268C-4EE0-A31F-27E469FB8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7776" y="1536700"/>
            <a:ext cx="2496044" cy="50765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42422664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2257994-BD97-4691-8B89-198A6D2BABD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61D87E3-9610-4AA5-9866-DBE6D7D21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4269282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pt-BR" sz="4000" b="1" dirty="0">
                <a:solidFill>
                  <a:srgbClr val="404040"/>
                </a:solidFill>
                <a:latin typeface="Tw Cen MT Condensed Extra Bold" panose="020B0803020202020204" pitchFamily="34" charset="0"/>
                <a:cs typeface="Arial" panose="020B0604020202020204" pitchFamily="34" charset="0"/>
              </a:rPr>
              <a:t>EDITORES</a:t>
            </a:r>
          </a:p>
        </p:txBody>
      </p:sp>
      <p:pic>
        <p:nvPicPr>
          <p:cNvPr id="14" name="Imagem 13" descr="Uma imagem contendo objeto&#10;&#10;Descrição gerada com alta confiança">
            <a:extLst>
              <a:ext uri="{FF2B5EF4-FFF2-40B4-BE49-F238E27FC236}">
                <a16:creationId xmlns:a16="http://schemas.microsoft.com/office/drawing/2014/main" id="{E79B8AFB-641D-45D0-ACAC-974DCBD5B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235" y="964665"/>
            <a:ext cx="7827530" cy="267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79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434C5CF2-8101-45A7-9AD5-A316D033FC95}"/>
              </a:ext>
            </a:extLst>
          </p:cNvPr>
          <p:cNvSpPr/>
          <p:nvPr/>
        </p:nvSpPr>
        <p:spPr>
          <a:xfrm>
            <a:off x="0" y="-39188"/>
            <a:ext cx="12192000" cy="1255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528E50-40BE-4273-9616-EA2C9313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768" y="79610"/>
            <a:ext cx="8038464" cy="1096331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“PROFESSORES”</a:t>
            </a:r>
          </a:p>
        </p:txBody>
      </p:sp>
      <p:pic>
        <p:nvPicPr>
          <p:cNvPr id="21" name="Imagem 20" descr="Uma imagem contendo objeto&#10;&#10;Descrição gerada com alta confiança">
            <a:extLst>
              <a:ext uri="{FF2B5EF4-FFF2-40B4-BE49-F238E27FC236}">
                <a16:creationId xmlns:a16="http://schemas.microsoft.com/office/drawing/2014/main" id="{FDE1F17B-7F56-4D80-91A0-2722CE632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999" y="6358788"/>
            <a:ext cx="1232001" cy="421474"/>
          </a:xfrm>
          <a:prstGeom prst="rect">
            <a:avLst/>
          </a:prstGeom>
        </p:spPr>
      </p:pic>
      <p:sp>
        <p:nvSpPr>
          <p:cNvPr id="14" name="Espaço Reservado para Conteúdo 4">
            <a:extLst>
              <a:ext uri="{FF2B5EF4-FFF2-40B4-BE49-F238E27FC236}">
                <a16:creationId xmlns:a16="http://schemas.microsoft.com/office/drawing/2014/main" id="{3C2D21AB-4166-4E78-A591-013D4C220A03}"/>
              </a:ext>
            </a:extLst>
          </p:cNvPr>
          <p:cNvSpPr txBox="1">
            <a:spLocks/>
          </p:cNvSpPr>
          <p:nvPr/>
        </p:nvSpPr>
        <p:spPr>
          <a:xfrm>
            <a:off x="2736709" y="4112261"/>
            <a:ext cx="1881731" cy="63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Luís Lança</a:t>
            </a:r>
          </a:p>
        </p:txBody>
      </p:sp>
      <p:sp>
        <p:nvSpPr>
          <p:cNvPr id="16" name="Espaço Reservado para Conteúdo 4">
            <a:extLst>
              <a:ext uri="{FF2B5EF4-FFF2-40B4-BE49-F238E27FC236}">
                <a16:creationId xmlns:a16="http://schemas.microsoft.com/office/drawing/2014/main" id="{AFBE7C68-F404-4960-8779-685DF6D01536}"/>
              </a:ext>
            </a:extLst>
          </p:cNvPr>
          <p:cNvSpPr txBox="1">
            <a:spLocks/>
          </p:cNvSpPr>
          <p:nvPr/>
        </p:nvSpPr>
        <p:spPr>
          <a:xfrm>
            <a:off x="7163880" y="4112261"/>
            <a:ext cx="2157141" cy="63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Pedro Bruini</a:t>
            </a:r>
          </a:p>
        </p:txBody>
      </p:sp>
      <p:pic>
        <p:nvPicPr>
          <p:cNvPr id="19" name="Imagem 18" descr="Uma imagem contendo pessoa, ao ar livre, grama, homem&#10;&#10;Descrição gerada com muito alta confiança">
            <a:extLst>
              <a:ext uri="{FF2B5EF4-FFF2-40B4-BE49-F238E27FC236}">
                <a16:creationId xmlns:a16="http://schemas.microsoft.com/office/drawing/2014/main" id="{50E1CC7C-678B-4A06-9AE9-84CB5459C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069" y="1860138"/>
            <a:ext cx="2117952" cy="21179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Imagem 21" descr="Uma imagem contendo clip-art&#10;&#10;Descrição gerada com alta confiança">
            <a:extLst>
              <a:ext uri="{FF2B5EF4-FFF2-40B4-BE49-F238E27FC236}">
                <a16:creationId xmlns:a16="http://schemas.microsoft.com/office/drawing/2014/main" id="{2B42974B-029C-46BE-913F-88F51948B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709" y="4934746"/>
            <a:ext cx="334047" cy="334047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E20D7ACD-11B5-4365-87DF-7490CB022C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6709" y="6043920"/>
            <a:ext cx="334047" cy="334047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36EBD224-7020-46C6-9560-D276F249DB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736709" y="5489333"/>
            <a:ext cx="334047" cy="334047"/>
          </a:xfrm>
          <a:prstGeom prst="rect">
            <a:avLst/>
          </a:prstGeom>
        </p:spPr>
      </p:pic>
      <p:pic>
        <p:nvPicPr>
          <p:cNvPr id="29" name="Imagem 28" descr="Uma imagem contendo clip-art&#10;&#10;Descrição gerada com alta confiança">
            <a:extLst>
              <a:ext uri="{FF2B5EF4-FFF2-40B4-BE49-F238E27FC236}">
                <a16:creationId xmlns:a16="http://schemas.microsoft.com/office/drawing/2014/main" id="{A92CAA42-F802-4AB9-9FE3-BBFF0AEE3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3069" y="4912249"/>
            <a:ext cx="334047" cy="334047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2D89AB07-EE12-4489-B4D2-82077C047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3069" y="6021423"/>
            <a:ext cx="334047" cy="334047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DD53F94D-620E-4896-A99E-1B5C0E93AB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203069" y="5466836"/>
            <a:ext cx="334047" cy="334047"/>
          </a:xfrm>
          <a:prstGeom prst="rect">
            <a:avLst/>
          </a:prstGeom>
        </p:spPr>
      </p:pic>
      <p:sp>
        <p:nvSpPr>
          <p:cNvPr id="32" name="Espaço Reservado para Conteúdo 4">
            <a:extLst>
              <a:ext uri="{FF2B5EF4-FFF2-40B4-BE49-F238E27FC236}">
                <a16:creationId xmlns:a16="http://schemas.microsoft.com/office/drawing/2014/main" id="{34963846-614F-4C6F-9731-E9DE4ABAB6E4}"/>
              </a:ext>
            </a:extLst>
          </p:cNvPr>
          <p:cNvSpPr txBox="1">
            <a:spLocks/>
          </p:cNvSpPr>
          <p:nvPr/>
        </p:nvSpPr>
        <p:spPr>
          <a:xfrm>
            <a:off x="3189555" y="4988818"/>
            <a:ext cx="2546168" cy="461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Luís Antonio Prado Lança</a:t>
            </a:r>
          </a:p>
        </p:txBody>
      </p:sp>
      <p:sp>
        <p:nvSpPr>
          <p:cNvPr id="33" name="Espaço Reservado para Conteúdo 4">
            <a:extLst>
              <a:ext uri="{FF2B5EF4-FFF2-40B4-BE49-F238E27FC236}">
                <a16:creationId xmlns:a16="http://schemas.microsoft.com/office/drawing/2014/main" id="{67BC02CC-6216-4CA5-B126-7A5342F1CFF7}"/>
              </a:ext>
            </a:extLst>
          </p:cNvPr>
          <p:cNvSpPr txBox="1">
            <a:spLocks/>
          </p:cNvSpPr>
          <p:nvPr/>
        </p:nvSpPr>
        <p:spPr>
          <a:xfrm>
            <a:off x="7630573" y="4966321"/>
            <a:ext cx="2546168" cy="461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Pedro Mietto Bruini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C0E4397E-08C5-490C-AE68-A5F6770D2184}"/>
              </a:ext>
            </a:extLst>
          </p:cNvPr>
          <p:cNvSpPr/>
          <p:nvPr/>
        </p:nvSpPr>
        <p:spPr>
          <a:xfrm>
            <a:off x="3189555" y="5471690"/>
            <a:ext cx="10836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luisslanca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2C84B847-3C46-4ED5-BAD6-E581E4F1A6CA}"/>
              </a:ext>
            </a:extLst>
          </p:cNvPr>
          <p:cNvSpPr/>
          <p:nvPr/>
        </p:nvSpPr>
        <p:spPr>
          <a:xfrm>
            <a:off x="7644139" y="5449193"/>
            <a:ext cx="716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Bruini</a:t>
            </a:r>
          </a:p>
        </p:txBody>
      </p:sp>
      <p:sp>
        <p:nvSpPr>
          <p:cNvPr id="36" name="Espaço Reservado para Conteúdo 4">
            <a:extLst>
              <a:ext uri="{FF2B5EF4-FFF2-40B4-BE49-F238E27FC236}">
                <a16:creationId xmlns:a16="http://schemas.microsoft.com/office/drawing/2014/main" id="{3C997809-69EF-4293-AA26-FE2EB9E47C85}"/>
              </a:ext>
            </a:extLst>
          </p:cNvPr>
          <p:cNvSpPr txBox="1">
            <a:spLocks/>
          </p:cNvSpPr>
          <p:nvPr/>
        </p:nvSpPr>
        <p:spPr>
          <a:xfrm>
            <a:off x="3177779" y="6064380"/>
            <a:ext cx="2546168" cy="461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Luís Lança</a:t>
            </a:r>
          </a:p>
        </p:txBody>
      </p:sp>
      <p:sp>
        <p:nvSpPr>
          <p:cNvPr id="37" name="Espaço Reservado para Conteúdo 4">
            <a:extLst>
              <a:ext uri="{FF2B5EF4-FFF2-40B4-BE49-F238E27FC236}">
                <a16:creationId xmlns:a16="http://schemas.microsoft.com/office/drawing/2014/main" id="{94562B63-853C-41DA-BAAB-D2A5538B19A6}"/>
              </a:ext>
            </a:extLst>
          </p:cNvPr>
          <p:cNvSpPr txBox="1">
            <a:spLocks/>
          </p:cNvSpPr>
          <p:nvPr/>
        </p:nvSpPr>
        <p:spPr>
          <a:xfrm>
            <a:off x="7644139" y="6021423"/>
            <a:ext cx="2546168" cy="461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Pedro Bruini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057E0CC-DC62-4049-A7E9-F0FF175C68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8540" y="1790177"/>
            <a:ext cx="2320392" cy="22079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01637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434C5CF2-8101-45A7-9AD5-A316D033FC95}"/>
              </a:ext>
            </a:extLst>
          </p:cNvPr>
          <p:cNvSpPr/>
          <p:nvPr/>
        </p:nvSpPr>
        <p:spPr>
          <a:xfrm>
            <a:off x="0" y="0"/>
            <a:ext cx="12192000" cy="1255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528E50-40BE-4273-9616-EA2C9313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768" y="79610"/>
            <a:ext cx="8038464" cy="1096331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EDITORES</a:t>
            </a:r>
          </a:p>
        </p:txBody>
      </p:sp>
      <p:pic>
        <p:nvPicPr>
          <p:cNvPr id="21" name="Imagem 20" descr="Uma imagem contendo objeto&#10;&#10;Descrição gerada com alta confiança">
            <a:extLst>
              <a:ext uri="{FF2B5EF4-FFF2-40B4-BE49-F238E27FC236}">
                <a16:creationId xmlns:a16="http://schemas.microsoft.com/office/drawing/2014/main" id="{FDE1F17B-7F56-4D80-91A0-2722CE632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579" y="6128582"/>
            <a:ext cx="1788421" cy="61182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2465692-3E3B-4FAF-A2C7-D08301DE6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765" y="1816100"/>
            <a:ext cx="2387615" cy="238761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8C20B6C-38FD-4BD8-826F-D0548A3AD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557" y="1974850"/>
            <a:ext cx="2105178" cy="209644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E138AB6-1866-499E-A692-E929A3EC63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373" y="1981200"/>
            <a:ext cx="2236206" cy="223620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3DC0519-6992-49AC-961E-1273D8D13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4461" y="4419600"/>
            <a:ext cx="1945033" cy="1945033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B6DA318-7602-4893-8C88-CC62E1EFCC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1487" y="4427736"/>
            <a:ext cx="1945033" cy="194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97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2257994-BD97-4691-8B89-198A6D2BABD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61D87E3-9610-4AA5-9866-DBE6D7D21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4269282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pt-BR" sz="4000" b="1" dirty="0">
                <a:solidFill>
                  <a:srgbClr val="404040"/>
                </a:solidFill>
                <a:latin typeface="Tw Cen MT Condensed Extra Bold" panose="020B0803020202020204" pitchFamily="34" charset="0"/>
                <a:cs typeface="Arial" panose="020B0604020202020204" pitchFamily="34" charset="0"/>
              </a:rPr>
              <a:t>DOMÍNIO + HOSPEDAGEM</a:t>
            </a:r>
          </a:p>
        </p:txBody>
      </p:sp>
      <p:pic>
        <p:nvPicPr>
          <p:cNvPr id="14" name="Imagem 13" descr="Uma imagem contendo objeto&#10;&#10;Descrição gerada com alta confiança">
            <a:extLst>
              <a:ext uri="{FF2B5EF4-FFF2-40B4-BE49-F238E27FC236}">
                <a16:creationId xmlns:a16="http://schemas.microsoft.com/office/drawing/2014/main" id="{E79B8AFB-641D-45D0-ACAC-974DCBD5B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235" y="964665"/>
            <a:ext cx="7827530" cy="267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222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434C5CF2-8101-45A7-9AD5-A316D033FC95}"/>
              </a:ext>
            </a:extLst>
          </p:cNvPr>
          <p:cNvSpPr/>
          <p:nvPr/>
        </p:nvSpPr>
        <p:spPr>
          <a:xfrm>
            <a:off x="0" y="0"/>
            <a:ext cx="12192000" cy="1255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528E50-40BE-4273-9616-EA2C9313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768" y="79610"/>
            <a:ext cx="8038464" cy="1096331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DOMÍNIO + HOSPEDAGEM</a:t>
            </a:r>
          </a:p>
        </p:txBody>
      </p:sp>
      <p:pic>
        <p:nvPicPr>
          <p:cNvPr id="21" name="Imagem 20" descr="Uma imagem contendo objeto&#10;&#10;Descrição gerada com alta confiança">
            <a:extLst>
              <a:ext uri="{FF2B5EF4-FFF2-40B4-BE49-F238E27FC236}">
                <a16:creationId xmlns:a16="http://schemas.microsoft.com/office/drawing/2014/main" id="{FDE1F17B-7F56-4D80-91A0-2722CE632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579" y="6128582"/>
            <a:ext cx="1788421" cy="61182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52D3E3F-B148-4AF2-BD96-EF742AE26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988" y="2476500"/>
            <a:ext cx="3046412" cy="3046412"/>
          </a:xfrm>
          <a:prstGeom prst="rect">
            <a:avLst/>
          </a:prstGeom>
        </p:spPr>
      </p:pic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4D354B41-DD1D-4011-93C0-7AF56D91795C}"/>
              </a:ext>
            </a:extLst>
          </p:cNvPr>
          <p:cNvSpPr/>
          <p:nvPr/>
        </p:nvSpPr>
        <p:spPr>
          <a:xfrm>
            <a:off x="5308601" y="3727254"/>
            <a:ext cx="838200" cy="482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32EE5196-90F7-4CC7-AE74-F78C33B4D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400" y="2273299"/>
            <a:ext cx="3697201" cy="2907911"/>
          </a:xfrm>
          <a:prstGeom prst="rect">
            <a:avLst/>
          </a:prstGeom>
        </p:spPr>
      </p:pic>
      <p:sp>
        <p:nvSpPr>
          <p:cNvPr id="19" name="Espaço Reservado para Conteúdo 2">
            <a:extLst>
              <a:ext uri="{FF2B5EF4-FFF2-40B4-BE49-F238E27FC236}">
                <a16:creationId xmlns:a16="http://schemas.microsoft.com/office/drawing/2014/main" id="{2688BB13-0D75-4171-BD2D-E73F47F03CEE}"/>
              </a:ext>
            </a:extLst>
          </p:cNvPr>
          <p:cNvSpPr txBox="1">
            <a:spLocks/>
          </p:cNvSpPr>
          <p:nvPr/>
        </p:nvSpPr>
        <p:spPr>
          <a:xfrm>
            <a:off x="7063009" y="5194732"/>
            <a:ext cx="3340570" cy="4277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PROVEDOR DE HOSPEDAGEM</a:t>
            </a:r>
          </a:p>
        </p:txBody>
      </p:sp>
      <p:sp>
        <p:nvSpPr>
          <p:cNvPr id="20" name="Espaço Reservado para Conteúdo 2">
            <a:extLst>
              <a:ext uri="{FF2B5EF4-FFF2-40B4-BE49-F238E27FC236}">
                <a16:creationId xmlns:a16="http://schemas.microsoft.com/office/drawing/2014/main" id="{43A205E3-DFD1-4968-A5E3-3785604F736B}"/>
              </a:ext>
            </a:extLst>
          </p:cNvPr>
          <p:cNvSpPr txBox="1">
            <a:spLocks/>
          </p:cNvSpPr>
          <p:nvPr/>
        </p:nvSpPr>
        <p:spPr>
          <a:xfrm>
            <a:off x="1129830" y="4433930"/>
            <a:ext cx="3340570" cy="4277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DOMÍNIO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9E8F6298-95E9-4A31-A8EC-F87765B68E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101" y="1549793"/>
            <a:ext cx="2098514" cy="42370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5D09D192-AAC2-4C95-B053-5F208096E77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70809" y="1033981"/>
            <a:ext cx="2184400" cy="218440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F5CA7070-B3A0-49E9-B20C-696C4679F0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3083" y="5824019"/>
            <a:ext cx="1737833" cy="49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01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434C5CF2-8101-45A7-9AD5-A316D033FC95}"/>
              </a:ext>
            </a:extLst>
          </p:cNvPr>
          <p:cNvSpPr/>
          <p:nvPr/>
        </p:nvSpPr>
        <p:spPr>
          <a:xfrm>
            <a:off x="0" y="0"/>
            <a:ext cx="12192000" cy="1255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528E50-40BE-4273-9616-EA2C9313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768" y="79610"/>
            <a:ext cx="8038464" cy="1096331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DOMÍNIO + HOSPEDAGEM</a:t>
            </a:r>
          </a:p>
        </p:txBody>
      </p:sp>
      <p:pic>
        <p:nvPicPr>
          <p:cNvPr id="21" name="Imagem 20" descr="Uma imagem contendo objeto&#10;&#10;Descrição gerada com alta confiança">
            <a:extLst>
              <a:ext uri="{FF2B5EF4-FFF2-40B4-BE49-F238E27FC236}">
                <a16:creationId xmlns:a16="http://schemas.microsoft.com/office/drawing/2014/main" id="{FDE1F17B-7F56-4D80-91A0-2722CE632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579" y="6128582"/>
            <a:ext cx="1788421" cy="61182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0E1AB61-73B5-4686-A0BE-1258E8B23A8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38304" y="3032126"/>
            <a:ext cx="3130550" cy="176003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740F9FD-B673-4A75-A445-FCB7519AD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004" y="1774395"/>
            <a:ext cx="7972244" cy="44786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21648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2257994-BD97-4691-8B89-198A6D2BABD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61D87E3-9610-4AA5-9866-DBE6D7D21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4269282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pt-BR" sz="4000" b="1" dirty="0">
                <a:solidFill>
                  <a:srgbClr val="404040"/>
                </a:solidFill>
                <a:latin typeface="Tw Cen MT Condensed Extra Bold" panose="020B0803020202020204" pitchFamily="34" charset="0"/>
                <a:cs typeface="Arial" panose="020B0604020202020204" pitchFamily="34" charset="0"/>
              </a:rPr>
              <a:t>LAYOUT RESPONSIVO</a:t>
            </a:r>
          </a:p>
        </p:txBody>
      </p:sp>
      <p:pic>
        <p:nvPicPr>
          <p:cNvPr id="14" name="Imagem 13" descr="Uma imagem contendo objeto&#10;&#10;Descrição gerada com alta confiança">
            <a:extLst>
              <a:ext uri="{FF2B5EF4-FFF2-40B4-BE49-F238E27FC236}">
                <a16:creationId xmlns:a16="http://schemas.microsoft.com/office/drawing/2014/main" id="{E79B8AFB-641D-45D0-ACAC-974DCBD5B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235" y="964665"/>
            <a:ext cx="7827530" cy="267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92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434C5CF2-8101-45A7-9AD5-A316D033FC95}"/>
              </a:ext>
            </a:extLst>
          </p:cNvPr>
          <p:cNvSpPr/>
          <p:nvPr/>
        </p:nvSpPr>
        <p:spPr>
          <a:xfrm>
            <a:off x="0" y="0"/>
            <a:ext cx="12192000" cy="1255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528E50-40BE-4273-9616-EA2C9313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768" y="79610"/>
            <a:ext cx="8038464" cy="1096331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LAYOUT RESPONSIVO</a:t>
            </a:r>
          </a:p>
        </p:txBody>
      </p:sp>
      <p:pic>
        <p:nvPicPr>
          <p:cNvPr id="21" name="Imagem 20" descr="Uma imagem contendo objeto&#10;&#10;Descrição gerada com alta confiança">
            <a:extLst>
              <a:ext uri="{FF2B5EF4-FFF2-40B4-BE49-F238E27FC236}">
                <a16:creationId xmlns:a16="http://schemas.microsoft.com/office/drawing/2014/main" id="{FDE1F17B-7F56-4D80-91A0-2722CE632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579" y="6128582"/>
            <a:ext cx="1788421" cy="611828"/>
          </a:xfrm>
          <a:prstGeom prst="rect">
            <a:avLst/>
          </a:prstGeom>
        </p:spPr>
      </p:pic>
      <p:pic>
        <p:nvPicPr>
          <p:cNvPr id="18" name="Imagem 17" descr="Uma imagem contendo captura de tela&#10;&#10;Descrição gerada com muito alta confiança">
            <a:extLst>
              <a:ext uri="{FF2B5EF4-FFF2-40B4-BE49-F238E27FC236}">
                <a16:creationId xmlns:a16="http://schemas.microsoft.com/office/drawing/2014/main" id="{6548B02D-0178-4EB0-8610-0B6570BBA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25188"/>
            <a:ext cx="5524500" cy="3314700"/>
          </a:xfrm>
          <a:prstGeom prst="rect">
            <a:avLst/>
          </a:prstGeom>
        </p:spPr>
      </p:pic>
      <p:sp>
        <p:nvSpPr>
          <p:cNvPr id="20" name="Espaço Reservado para Conteúdo 4">
            <a:extLst>
              <a:ext uri="{FF2B5EF4-FFF2-40B4-BE49-F238E27FC236}">
                <a16:creationId xmlns:a16="http://schemas.microsoft.com/office/drawing/2014/main" id="{58C60957-BB5B-4A4D-AB07-B61E329E8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7046" y="2498316"/>
            <a:ext cx="4033158" cy="29684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Um layout responsivo é aquele que se adapta em todos os dispositivos, independente se são portáteis ou não. Exemplo: </a:t>
            </a:r>
          </a:p>
        </p:txBody>
      </p:sp>
    </p:spTree>
    <p:extLst>
      <p:ext uri="{BB962C8B-B14F-4D97-AF65-F5344CB8AC3E}">
        <p14:creationId xmlns:p14="http://schemas.microsoft.com/office/powerpoint/2010/main" val="785296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434C5CF2-8101-45A7-9AD5-A316D033FC95}"/>
              </a:ext>
            </a:extLst>
          </p:cNvPr>
          <p:cNvSpPr/>
          <p:nvPr/>
        </p:nvSpPr>
        <p:spPr>
          <a:xfrm>
            <a:off x="0" y="0"/>
            <a:ext cx="12192000" cy="1255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528E50-40BE-4273-9616-EA2C9313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9721" y="90654"/>
            <a:ext cx="8312558" cy="1096331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COMO FUNCIONA O LAYOUT RESPONSIVO</a:t>
            </a:r>
          </a:p>
        </p:txBody>
      </p:sp>
      <p:pic>
        <p:nvPicPr>
          <p:cNvPr id="21" name="Imagem 20" descr="Uma imagem contendo objeto&#10;&#10;Descrição gerada com alta confiança">
            <a:extLst>
              <a:ext uri="{FF2B5EF4-FFF2-40B4-BE49-F238E27FC236}">
                <a16:creationId xmlns:a16="http://schemas.microsoft.com/office/drawing/2014/main" id="{FDE1F17B-7F56-4D80-91A0-2722CE632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579" y="6128582"/>
            <a:ext cx="1788421" cy="611828"/>
          </a:xfrm>
          <a:prstGeom prst="rect">
            <a:avLst/>
          </a:prstGeom>
        </p:spPr>
      </p:pic>
      <p:pic>
        <p:nvPicPr>
          <p:cNvPr id="11" name="Imagem 10" descr="Uma imagem contendo captura de tela&#10;&#10;Descrição gerada com muito alta confiança">
            <a:extLst>
              <a:ext uri="{FF2B5EF4-FFF2-40B4-BE49-F238E27FC236}">
                <a16:creationId xmlns:a16="http://schemas.microsoft.com/office/drawing/2014/main" id="{31BE343B-15D7-48E2-9CB3-D75713830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192" y="1927970"/>
            <a:ext cx="5321616" cy="443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55132"/>
      </p:ext>
    </p:extLst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homem, pessoa, gravata, vestuário&#10;&#10;Descrição gerada com muito alta confiança">
            <a:extLst>
              <a:ext uri="{FF2B5EF4-FFF2-40B4-BE49-F238E27FC236}">
                <a16:creationId xmlns:a16="http://schemas.microsoft.com/office/drawing/2014/main" id="{66C627E9-4905-43AB-960D-4FDC6A39A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98561E68-E87B-4B88-80CD-A9A4D1683481}"/>
              </a:ext>
            </a:extLst>
          </p:cNvPr>
          <p:cNvSpPr/>
          <p:nvPr/>
        </p:nvSpPr>
        <p:spPr>
          <a:xfrm>
            <a:off x="730376" y="1957071"/>
            <a:ext cx="4677647" cy="2903303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A1350EB-06D2-4809-B0BF-F6A4A7FEB64A}"/>
              </a:ext>
            </a:extLst>
          </p:cNvPr>
          <p:cNvSpPr txBox="1"/>
          <p:nvPr/>
        </p:nvSpPr>
        <p:spPr>
          <a:xfrm>
            <a:off x="825511" y="2269293"/>
            <a:ext cx="44873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DÚVIDAS</a:t>
            </a:r>
          </a:p>
          <a:p>
            <a:pPr algn="ctr"/>
            <a:r>
              <a:rPr lang="pt-BR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1533607833"/>
      </p:ext>
    </p:extLst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5EA572A2-DAFE-4B9B-9FAA-DB0F990F6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95171"/>
      </p:ext>
    </p:extLst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434C5CF2-8101-45A7-9AD5-A316D033FC95}"/>
              </a:ext>
            </a:extLst>
          </p:cNvPr>
          <p:cNvSpPr/>
          <p:nvPr/>
        </p:nvSpPr>
        <p:spPr>
          <a:xfrm>
            <a:off x="0" y="0"/>
            <a:ext cx="12192000" cy="1255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528E50-40BE-4273-9616-EA2C9313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768" y="79610"/>
            <a:ext cx="8038464" cy="1096331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LINKS ÚTEIS</a:t>
            </a:r>
          </a:p>
        </p:txBody>
      </p:sp>
      <p:pic>
        <p:nvPicPr>
          <p:cNvPr id="21" name="Imagem 20" descr="Uma imagem contendo objeto&#10;&#10;Descrição gerada com alta confiança">
            <a:extLst>
              <a:ext uri="{FF2B5EF4-FFF2-40B4-BE49-F238E27FC236}">
                <a16:creationId xmlns:a16="http://schemas.microsoft.com/office/drawing/2014/main" id="{FDE1F17B-7F56-4D80-91A0-2722CE632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579" y="6128582"/>
            <a:ext cx="1788421" cy="611828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F354CE7-D8F3-4445-B95D-14E34648EE29}"/>
              </a:ext>
            </a:extLst>
          </p:cNvPr>
          <p:cNvSpPr/>
          <p:nvPr/>
        </p:nvSpPr>
        <p:spPr>
          <a:xfrm>
            <a:off x="598470" y="1776195"/>
            <a:ext cx="60219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https://developer.mozilla.org/pt-BR/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CBAAEAD-3CAE-4A2B-811D-22D518D84964}"/>
              </a:ext>
            </a:extLst>
          </p:cNvPr>
          <p:cNvSpPr/>
          <p:nvPr/>
        </p:nvSpPr>
        <p:spPr>
          <a:xfrm>
            <a:off x="580292" y="2302652"/>
            <a:ext cx="38841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/>
              <a:t>https://www.w3schools.com/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E9DB689-9CE5-47BF-8413-8D60412CB5BE}"/>
              </a:ext>
            </a:extLst>
          </p:cNvPr>
          <p:cNvSpPr/>
          <p:nvPr/>
        </p:nvSpPr>
        <p:spPr>
          <a:xfrm>
            <a:off x="573270" y="2823999"/>
            <a:ext cx="78315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/>
              <a:t>http://www.w3c.br/pub/Cursos/CursoHTML5/html5-web.pdf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EECD4FC-3F99-4055-980E-07A905733540}"/>
              </a:ext>
            </a:extLst>
          </p:cNvPr>
          <p:cNvSpPr/>
          <p:nvPr/>
        </p:nvSpPr>
        <p:spPr>
          <a:xfrm>
            <a:off x="573270" y="3320067"/>
            <a:ext cx="71731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/>
              <a:t>http://www.w3c.br/pub/Cursos/CursoCSS3/css-web.pdf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27310F0-2AC7-4882-8960-8141A6690A4A}"/>
              </a:ext>
            </a:extLst>
          </p:cNvPr>
          <p:cNvSpPr/>
          <p:nvPr/>
        </p:nvSpPr>
        <p:spPr>
          <a:xfrm>
            <a:off x="573270" y="3767494"/>
            <a:ext cx="2886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/>
              <a:t>https://wireframe.cc/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CADBD9D-FBFC-46E2-9FDE-1D2BCC24E885}"/>
              </a:ext>
            </a:extLst>
          </p:cNvPr>
          <p:cNvSpPr/>
          <p:nvPr/>
        </p:nvSpPr>
        <p:spPr>
          <a:xfrm>
            <a:off x="573270" y="4214921"/>
            <a:ext cx="3310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/>
              <a:t>https://br.pinterest.com/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69B4A83-42B2-4EA7-9111-8842AB90E571}"/>
              </a:ext>
            </a:extLst>
          </p:cNvPr>
          <p:cNvSpPr/>
          <p:nvPr/>
        </p:nvSpPr>
        <p:spPr>
          <a:xfrm>
            <a:off x="580292" y="4709665"/>
            <a:ext cx="29129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/>
              <a:t>https://medium.com/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668F20D-AAB6-4AC7-B1F8-55215496B2BC}"/>
              </a:ext>
            </a:extLst>
          </p:cNvPr>
          <p:cNvSpPr/>
          <p:nvPr/>
        </p:nvSpPr>
        <p:spPr>
          <a:xfrm>
            <a:off x="573270" y="5204409"/>
            <a:ext cx="4669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/>
              <a:t>https://www.cssdesignawards.com/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C165895-E37F-415A-8C35-4E1C32141388}"/>
              </a:ext>
            </a:extLst>
          </p:cNvPr>
          <p:cNvSpPr/>
          <p:nvPr/>
        </p:nvSpPr>
        <p:spPr>
          <a:xfrm>
            <a:off x="580292" y="5666917"/>
            <a:ext cx="36421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/>
              <a:t>https://chocoladesign.com/</a:t>
            </a:r>
          </a:p>
        </p:txBody>
      </p:sp>
    </p:spTree>
    <p:extLst>
      <p:ext uri="{BB962C8B-B14F-4D97-AF65-F5344CB8AC3E}">
        <p14:creationId xmlns:p14="http://schemas.microsoft.com/office/powerpoint/2010/main" val="978198615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434C5CF2-8101-45A7-9AD5-A316D033FC95}"/>
              </a:ext>
            </a:extLst>
          </p:cNvPr>
          <p:cNvSpPr/>
          <p:nvPr/>
        </p:nvSpPr>
        <p:spPr>
          <a:xfrm>
            <a:off x="0" y="-39188"/>
            <a:ext cx="12192000" cy="1255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528E50-40BE-4273-9616-EA2C9313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768" y="79610"/>
            <a:ext cx="8038464" cy="1096331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“PROFESSORES”</a:t>
            </a:r>
          </a:p>
        </p:txBody>
      </p:sp>
      <p:pic>
        <p:nvPicPr>
          <p:cNvPr id="21" name="Imagem 20" descr="Uma imagem contendo objeto&#10;&#10;Descrição gerada com alta confiança">
            <a:extLst>
              <a:ext uri="{FF2B5EF4-FFF2-40B4-BE49-F238E27FC236}">
                <a16:creationId xmlns:a16="http://schemas.microsoft.com/office/drawing/2014/main" id="{FDE1F17B-7F56-4D80-91A0-2722CE632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999" y="6358788"/>
            <a:ext cx="1232001" cy="421474"/>
          </a:xfrm>
          <a:prstGeom prst="rect">
            <a:avLst/>
          </a:prstGeom>
        </p:spPr>
      </p:pic>
      <p:sp>
        <p:nvSpPr>
          <p:cNvPr id="16" name="Espaço Reservado para Conteúdo 4">
            <a:extLst>
              <a:ext uri="{FF2B5EF4-FFF2-40B4-BE49-F238E27FC236}">
                <a16:creationId xmlns:a16="http://schemas.microsoft.com/office/drawing/2014/main" id="{AFBE7C68-F404-4960-8779-685DF6D01536}"/>
              </a:ext>
            </a:extLst>
          </p:cNvPr>
          <p:cNvSpPr txBox="1">
            <a:spLocks/>
          </p:cNvSpPr>
          <p:nvPr/>
        </p:nvSpPr>
        <p:spPr>
          <a:xfrm>
            <a:off x="2833547" y="3918646"/>
            <a:ext cx="2157141" cy="63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Isac Petinate </a:t>
            </a:r>
          </a:p>
        </p:txBody>
      </p:sp>
      <p:pic>
        <p:nvPicPr>
          <p:cNvPr id="29" name="Imagem 28" descr="Uma imagem contendo clip-art&#10;&#10;Descrição gerada com alta confiança">
            <a:extLst>
              <a:ext uri="{FF2B5EF4-FFF2-40B4-BE49-F238E27FC236}">
                <a16:creationId xmlns:a16="http://schemas.microsoft.com/office/drawing/2014/main" id="{A92CAA42-F802-4AB9-9FE3-BBFF0AEE3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736" y="4741131"/>
            <a:ext cx="334047" cy="334047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2D89AB07-EE12-4489-B4D2-82077C047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736" y="5850305"/>
            <a:ext cx="334047" cy="334047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DD53F94D-620E-4896-A99E-1B5C0E93AB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872736" y="5295718"/>
            <a:ext cx="334047" cy="334047"/>
          </a:xfrm>
          <a:prstGeom prst="rect">
            <a:avLst/>
          </a:prstGeom>
        </p:spPr>
      </p:pic>
      <p:sp>
        <p:nvSpPr>
          <p:cNvPr id="33" name="Espaço Reservado para Conteúdo 4">
            <a:extLst>
              <a:ext uri="{FF2B5EF4-FFF2-40B4-BE49-F238E27FC236}">
                <a16:creationId xmlns:a16="http://schemas.microsoft.com/office/drawing/2014/main" id="{67BC02CC-6216-4CA5-B126-7A5342F1CFF7}"/>
              </a:ext>
            </a:extLst>
          </p:cNvPr>
          <p:cNvSpPr txBox="1">
            <a:spLocks/>
          </p:cNvSpPr>
          <p:nvPr/>
        </p:nvSpPr>
        <p:spPr>
          <a:xfrm>
            <a:off x="3300240" y="4795203"/>
            <a:ext cx="2546168" cy="461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Isac Petinate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2C84B847-3C46-4ED5-BAD6-E581E4F1A6CA}"/>
              </a:ext>
            </a:extLst>
          </p:cNvPr>
          <p:cNvSpPr/>
          <p:nvPr/>
        </p:nvSpPr>
        <p:spPr>
          <a:xfrm>
            <a:off x="3313806" y="5278075"/>
            <a:ext cx="13445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IsacPetinate</a:t>
            </a:r>
          </a:p>
          <a:p>
            <a:endParaRPr lang="pt-BR" dirty="0">
              <a:solidFill>
                <a:schemeClr val="tx1">
                  <a:lumMod val="85000"/>
                  <a:lumOff val="15000"/>
                </a:schemeClr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37" name="Espaço Reservado para Conteúdo 4">
            <a:extLst>
              <a:ext uri="{FF2B5EF4-FFF2-40B4-BE49-F238E27FC236}">
                <a16:creationId xmlns:a16="http://schemas.microsoft.com/office/drawing/2014/main" id="{94562B63-853C-41DA-BAAB-D2A5538B19A6}"/>
              </a:ext>
            </a:extLst>
          </p:cNvPr>
          <p:cNvSpPr txBox="1">
            <a:spLocks/>
          </p:cNvSpPr>
          <p:nvPr/>
        </p:nvSpPr>
        <p:spPr>
          <a:xfrm>
            <a:off x="3313806" y="5850305"/>
            <a:ext cx="2546168" cy="461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Isac Petinate</a:t>
            </a:r>
          </a:p>
        </p:txBody>
      </p:sp>
      <p:sp>
        <p:nvSpPr>
          <p:cNvPr id="23" name="Espaço Reservado para Conteúdo 4">
            <a:extLst>
              <a:ext uri="{FF2B5EF4-FFF2-40B4-BE49-F238E27FC236}">
                <a16:creationId xmlns:a16="http://schemas.microsoft.com/office/drawing/2014/main" id="{3A6FA3C8-2223-43B1-BB2A-A7F8673D2364}"/>
              </a:ext>
            </a:extLst>
          </p:cNvPr>
          <p:cNvSpPr txBox="1">
            <a:spLocks/>
          </p:cNvSpPr>
          <p:nvPr/>
        </p:nvSpPr>
        <p:spPr>
          <a:xfrm>
            <a:off x="6930739" y="3913864"/>
            <a:ext cx="2710087" cy="63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Ronaldo Gomes</a:t>
            </a:r>
          </a:p>
        </p:txBody>
      </p:sp>
      <p:pic>
        <p:nvPicPr>
          <p:cNvPr id="25" name="Imagem 24" descr="Uma imagem contendo clip-art&#10;&#10;Descrição gerada com alta confiança">
            <a:extLst>
              <a:ext uri="{FF2B5EF4-FFF2-40B4-BE49-F238E27FC236}">
                <a16:creationId xmlns:a16="http://schemas.microsoft.com/office/drawing/2014/main" id="{899EB73A-CD05-4117-90B2-03FFF3FB7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928" y="4736349"/>
            <a:ext cx="334047" cy="334047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4FD25802-8758-4B18-A86C-4A02B87B7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928" y="5845523"/>
            <a:ext cx="334047" cy="334047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46C9E2C3-8694-4705-B8A0-80C7A643A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969928" y="5290936"/>
            <a:ext cx="334047" cy="334047"/>
          </a:xfrm>
          <a:prstGeom prst="rect">
            <a:avLst/>
          </a:prstGeom>
        </p:spPr>
      </p:pic>
      <p:sp>
        <p:nvSpPr>
          <p:cNvPr id="39" name="Espaço Reservado para Conteúdo 4">
            <a:extLst>
              <a:ext uri="{FF2B5EF4-FFF2-40B4-BE49-F238E27FC236}">
                <a16:creationId xmlns:a16="http://schemas.microsoft.com/office/drawing/2014/main" id="{D0001362-BF5E-4807-9457-9DE51A410D7A}"/>
              </a:ext>
            </a:extLst>
          </p:cNvPr>
          <p:cNvSpPr txBox="1">
            <a:spLocks/>
          </p:cNvSpPr>
          <p:nvPr/>
        </p:nvSpPr>
        <p:spPr>
          <a:xfrm>
            <a:off x="7397432" y="4790421"/>
            <a:ext cx="2546168" cy="461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Ronaldo Gomes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E267D7AE-FC9A-42B2-BEAA-6ADA4A485F36}"/>
              </a:ext>
            </a:extLst>
          </p:cNvPr>
          <p:cNvSpPr/>
          <p:nvPr/>
        </p:nvSpPr>
        <p:spPr>
          <a:xfrm>
            <a:off x="7410998" y="5273293"/>
            <a:ext cx="705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ron17</a:t>
            </a:r>
          </a:p>
        </p:txBody>
      </p:sp>
      <p:sp>
        <p:nvSpPr>
          <p:cNvPr id="41" name="Espaço Reservado para Conteúdo 4">
            <a:extLst>
              <a:ext uri="{FF2B5EF4-FFF2-40B4-BE49-F238E27FC236}">
                <a16:creationId xmlns:a16="http://schemas.microsoft.com/office/drawing/2014/main" id="{50819A72-D3B6-4B73-ABD3-DC3396DB6486}"/>
              </a:ext>
            </a:extLst>
          </p:cNvPr>
          <p:cNvSpPr txBox="1">
            <a:spLocks/>
          </p:cNvSpPr>
          <p:nvPr/>
        </p:nvSpPr>
        <p:spPr>
          <a:xfrm>
            <a:off x="7410998" y="5845523"/>
            <a:ext cx="2546168" cy="461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Ronaldo Gomes</a:t>
            </a:r>
          </a:p>
        </p:txBody>
      </p:sp>
      <p:pic>
        <p:nvPicPr>
          <p:cNvPr id="7" name="Imagem 6" descr="Uma imagem contendo pessoa, homem, parede, interior&#10;&#10;Descrição gerada com muito alta confiança">
            <a:extLst>
              <a:ext uri="{FF2B5EF4-FFF2-40B4-BE49-F238E27FC236}">
                <a16:creationId xmlns:a16="http://schemas.microsoft.com/office/drawing/2014/main" id="{59D0DB62-6FC9-4CFA-8D1A-745D77D870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1314" y="1751725"/>
            <a:ext cx="1949385" cy="19493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7C77343-C0F9-46A7-A81B-B2A1BA678C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7424" y="1769236"/>
            <a:ext cx="2053263" cy="20532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96388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434C5CF2-8101-45A7-9AD5-A316D033FC95}"/>
              </a:ext>
            </a:extLst>
          </p:cNvPr>
          <p:cNvSpPr/>
          <p:nvPr/>
        </p:nvSpPr>
        <p:spPr>
          <a:xfrm>
            <a:off x="0" y="0"/>
            <a:ext cx="12192000" cy="1255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528E50-40BE-4273-9616-EA2C9313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768" y="79610"/>
            <a:ext cx="8038464" cy="1096331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REFERÊNCIAS</a:t>
            </a:r>
          </a:p>
        </p:txBody>
      </p:sp>
      <p:pic>
        <p:nvPicPr>
          <p:cNvPr id="21" name="Imagem 20" descr="Uma imagem contendo objeto&#10;&#10;Descrição gerada com alta confiança">
            <a:extLst>
              <a:ext uri="{FF2B5EF4-FFF2-40B4-BE49-F238E27FC236}">
                <a16:creationId xmlns:a16="http://schemas.microsoft.com/office/drawing/2014/main" id="{FDE1F17B-7F56-4D80-91A0-2722CE632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579" y="6128582"/>
            <a:ext cx="1788421" cy="611828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A45CAE1-0A35-47B9-BDF3-BEE600D600D8}"/>
              </a:ext>
            </a:extLst>
          </p:cNvPr>
          <p:cNvSpPr/>
          <p:nvPr/>
        </p:nvSpPr>
        <p:spPr>
          <a:xfrm>
            <a:off x="505098" y="1790160"/>
            <a:ext cx="112906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https://www.tecmundo.com.br/programacao/976-o-que-e-wireframe-.htm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9ED86FC-3846-4319-AFA8-6E72BC1EBAAE}"/>
              </a:ext>
            </a:extLst>
          </p:cNvPr>
          <p:cNvSpPr/>
          <p:nvPr/>
        </p:nvSpPr>
        <p:spPr>
          <a:xfrm>
            <a:off x="505098" y="2343287"/>
            <a:ext cx="80510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http://www.w3c.br/Sobre/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2987802-DF22-477B-A8E9-52FD83741501}"/>
              </a:ext>
            </a:extLst>
          </p:cNvPr>
          <p:cNvSpPr/>
          <p:nvPr/>
        </p:nvSpPr>
        <p:spPr>
          <a:xfrm>
            <a:off x="505098" y="2896414"/>
            <a:ext cx="99626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https://tableless.com.br/introducao-ao-responsive-web-design/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62815F3-4EAF-4A77-B34A-F73D1316ADE1}"/>
              </a:ext>
            </a:extLst>
          </p:cNvPr>
          <p:cNvSpPr/>
          <p:nvPr/>
        </p:nvSpPr>
        <p:spPr>
          <a:xfrm>
            <a:off x="505098" y="3449541"/>
            <a:ext cx="129714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https://brasil.uxdesign.cc/o-que-%C3%A9-responsive-web-design-ab292eb616b7</a:t>
            </a:r>
          </a:p>
        </p:txBody>
      </p:sp>
    </p:spTree>
    <p:extLst>
      <p:ext uri="{BB962C8B-B14F-4D97-AF65-F5344CB8AC3E}">
        <p14:creationId xmlns:p14="http://schemas.microsoft.com/office/powerpoint/2010/main" val="2709385737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2257994-BD97-4691-8B89-198A6D2BABD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61D87E3-9610-4AA5-9866-DBE6D7D21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4269282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pt-BR" sz="4000" dirty="0">
                <a:solidFill>
                  <a:srgbClr val="404040"/>
                </a:solidFill>
                <a:latin typeface="Tw Cen MT Condensed Extra Bold" panose="020B0803020202020204" pitchFamily="34" charset="0"/>
                <a:cs typeface="Arial" panose="020B0604020202020204" pitchFamily="34" charset="0"/>
              </a:rPr>
              <a:t>GRADE DA OFICINA</a:t>
            </a:r>
          </a:p>
        </p:txBody>
      </p:sp>
      <p:pic>
        <p:nvPicPr>
          <p:cNvPr id="6" name="Imagem 5" descr="Uma imagem contendo objeto&#10;&#10;Descrição gerada com alta confiança">
            <a:extLst>
              <a:ext uri="{FF2B5EF4-FFF2-40B4-BE49-F238E27FC236}">
                <a16:creationId xmlns:a16="http://schemas.microsoft.com/office/drawing/2014/main" id="{B2E061EB-9913-4029-8B86-59F10A2E6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235" y="964665"/>
            <a:ext cx="7827530" cy="267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68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434C5CF2-8101-45A7-9AD5-A316D033FC95}"/>
              </a:ext>
            </a:extLst>
          </p:cNvPr>
          <p:cNvSpPr/>
          <p:nvPr/>
        </p:nvSpPr>
        <p:spPr>
          <a:xfrm>
            <a:off x="0" y="0"/>
            <a:ext cx="12192000" cy="1255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528E50-40BE-4273-9616-EA2C9313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656" y="79610"/>
            <a:ext cx="4250688" cy="1096331"/>
          </a:xfrm>
        </p:spPr>
        <p:txBody>
          <a:bodyPr>
            <a:norm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Arial" panose="020B0604020202020204" pitchFamily="34" charset="0"/>
              </a:rPr>
              <a:t>GRADE DA OFICINA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F42817-B2B4-42CA-A9FB-1FBCC98E1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3116" y="2916125"/>
            <a:ext cx="4794469" cy="632267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LAYOUTS PSD E EDITORES </a:t>
            </a:r>
          </a:p>
        </p:txBody>
      </p:sp>
      <p:pic>
        <p:nvPicPr>
          <p:cNvPr id="21" name="Imagem 20" descr="Uma imagem contendo objeto&#10;&#10;Descrição gerada com alta confiança">
            <a:extLst>
              <a:ext uri="{FF2B5EF4-FFF2-40B4-BE49-F238E27FC236}">
                <a16:creationId xmlns:a16="http://schemas.microsoft.com/office/drawing/2014/main" id="{FDE1F17B-7F56-4D80-91A0-2722CE632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579" y="6128582"/>
            <a:ext cx="1788421" cy="611828"/>
          </a:xfrm>
          <a:prstGeom prst="rect">
            <a:avLst/>
          </a:prstGeom>
        </p:spPr>
      </p:pic>
      <p:sp>
        <p:nvSpPr>
          <p:cNvPr id="22" name="Espaço Reservado para Conteúdo 2">
            <a:extLst>
              <a:ext uri="{FF2B5EF4-FFF2-40B4-BE49-F238E27FC236}">
                <a16:creationId xmlns:a16="http://schemas.microsoft.com/office/drawing/2014/main" id="{E19AA809-FDE4-4DD8-94B7-F8CDA8609060}"/>
              </a:ext>
            </a:extLst>
          </p:cNvPr>
          <p:cNvSpPr txBox="1">
            <a:spLocks/>
          </p:cNvSpPr>
          <p:nvPr/>
        </p:nvSpPr>
        <p:spPr>
          <a:xfrm>
            <a:off x="858929" y="5757705"/>
            <a:ext cx="5993642" cy="795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4800" b="1" dirty="0">
                <a:solidFill>
                  <a:srgbClr val="C00000"/>
                </a:solidFill>
                <a:latin typeface="Tw Cen MT Condensed Extra Bold" panose="020B0803020202020204" pitchFamily="34" charset="0"/>
              </a:rPr>
              <a:t>SHOW ME THE CODE!</a:t>
            </a:r>
          </a:p>
        </p:txBody>
      </p:sp>
      <p:sp>
        <p:nvSpPr>
          <p:cNvPr id="23" name="Espaço Reservado para Conteúdo 2">
            <a:extLst>
              <a:ext uri="{FF2B5EF4-FFF2-40B4-BE49-F238E27FC236}">
                <a16:creationId xmlns:a16="http://schemas.microsoft.com/office/drawing/2014/main" id="{D259B1EB-6E52-423D-AC57-119F8606C1EA}"/>
              </a:ext>
            </a:extLst>
          </p:cNvPr>
          <p:cNvSpPr txBox="1">
            <a:spLocks/>
          </p:cNvSpPr>
          <p:nvPr/>
        </p:nvSpPr>
        <p:spPr>
          <a:xfrm>
            <a:off x="2527621" y="3528273"/>
            <a:ext cx="2605458" cy="632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HISTÓRIA</a:t>
            </a: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CB6BA3D4-69C9-48D9-AFF4-7BEC75D59AC4}"/>
              </a:ext>
            </a:extLst>
          </p:cNvPr>
          <p:cNvSpPr txBox="1">
            <a:spLocks/>
          </p:cNvSpPr>
          <p:nvPr/>
        </p:nvSpPr>
        <p:spPr>
          <a:xfrm>
            <a:off x="2527621" y="2260938"/>
            <a:ext cx="2605458" cy="6754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WIREFRAME</a:t>
            </a:r>
          </a:p>
        </p:txBody>
      </p:sp>
      <p:sp>
        <p:nvSpPr>
          <p:cNvPr id="25" name="Espaço Reservado para Conteúdo 2">
            <a:extLst>
              <a:ext uri="{FF2B5EF4-FFF2-40B4-BE49-F238E27FC236}">
                <a16:creationId xmlns:a16="http://schemas.microsoft.com/office/drawing/2014/main" id="{54D9B9BC-0B0D-4B3A-9ADB-2CC57B4C14BE}"/>
              </a:ext>
            </a:extLst>
          </p:cNvPr>
          <p:cNvSpPr txBox="1">
            <a:spLocks/>
          </p:cNvSpPr>
          <p:nvPr/>
        </p:nvSpPr>
        <p:spPr>
          <a:xfrm>
            <a:off x="668050" y="4120176"/>
            <a:ext cx="6324600" cy="6322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FUNDAMENTOS E SINTAXE HTML5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47CE05B-A180-437E-8835-387CF015F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0" y="1977567"/>
            <a:ext cx="3429000" cy="3429000"/>
          </a:xfrm>
          <a:prstGeom prst="rect">
            <a:avLst/>
          </a:prstGeom>
        </p:spPr>
      </p:pic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1E8C6476-84E0-48BE-A716-7DF1DDBA2BBE}"/>
              </a:ext>
            </a:extLst>
          </p:cNvPr>
          <p:cNvSpPr txBox="1">
            <a:spLocks/>
          </p:cNvSpPr>
          <p:nvPr/>
        </p:nvSpPr>
        <p:spPr>
          <a:xfrm>
            <a:off x="2527621" y="1628545"/>
            <a:ext cx="2605458" cy="675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W3C</a:t>
            </a:r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C2C4ED90-EE64-45EE-9250-30E258C16045}"/>
              </a:ext>
            </a:extLst>
          </p:cNvPr>
          <p:cNvSpPr txBox="1">
            <a:spLocks/>
          </p:cNvSpPr>
          <p:nvPr/>
        </p:nvSpPr>
        <p:spPr>
          <a:xfrm>
            <a:off x="668050" y="4752444"/>
            <a:ext cx="6324600" cy="6322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CSS3 + FLEXBOX + GRID LAYOUT</a:t>
            </a:r>
          </a:p>
        </p:txBody>
      </p:sp>
    </p:spTree>
    <p:extLst>
      <p:ext uri="{BB962C8B-B14F-4D97-AF65-F5344CB8AC3E}">
        <p14:creationId xmlns:p14="http://schemas.microsoft.com/office/powerpoint/2010/main" val="737376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434C5CF2-8101-45A7-9AD5-A316D033FC95}"/>
              </a:ext>
            </a:extLst>
          </p:cNvPr>
          <p:cNvSpPr/>
          <p:nvPr/>
        </p:nvSpPr>
        <p:spPr>
          <a:xfrm>
            <a:off x="0" y="0"/>
            <a:ext cx="12192000" cy="1255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528E50-40BE-4273-9616-EA2C9313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656" y="79610"/>
            <a:ext cx="4250688" cy="1096331"/>
          </a:xfrm>
        </p:spPr>
        <p:txBody>
          <a:bodyPr>
            <a:norm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Arial" panose="020B0604020202020204" pitchFamily="34" charset="0"/>
              </a:rPr>
              <a:t>GRADE DA OFICINA </a:t>
            </a:r>
          </a:p>
        </p:txBody>
      </p:sp>
      <p:pic>
        <p:nvPicPr>
          <p:cNvPr id="21" name="Imagem 20" descr="Uma imagem contendo objeto&#10;&#10;Descrição gerada com alta confiança">
            <a:extLst>
              <a:ext uri="{FF2B5EF4-FFF2-40B4-BE49-F238E27FC236}">
                <a16:creationId xmlns:a16="http://schemas.microsoft.com/office/drawing/2014/main" id="{FDE1F17B-7F56-4D80-91A0-2722CE632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579" y="6128582"/>
            <a:ext cx="1788421" cy="611828"/>
          </a:xfrm>
          <a:prstGeom prst="rect">
            <a:avLst/>
          </a:prstGeom>
        </p:spPr>
      </p:pic>
      <p:sp>
        <p:nvSpPr>
          <p:cNvPr id="22" name="Espaço Reservado para Conteúdo 2">
            <a:extLst>
              <a:ext uri="{FF2B5EF4-FFF2-40B4-BE49-F238E27FC236}">
                <a16:creationId xmlns:a16="http://schemas.microsoft.com/office/drawing/2014/main" id="{E19AA809-FDE4-4DD8-94B7-F8CDA8609060}"/>
              </a:ext>
            </a:extLst>
          </p:cNvPr>
          <p:cNvSpPr txBox="1">
            <a:spLocks/>
          </p:cNvSpPr>
          <p:nvPr/>
        </p:nvSpPr>
        <p:spPr>
          <a:xfrm>
            <a:off x="2013137" y="2015250"/>
            <a:ext cx="8165721" cy="1663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4800" b="1" dirty="0">
                <a:solidFill>
                  <a:srgbClr val="C00000"/>
                </a:solidFill>
                <a:latin typeface="Tw Cen MT Condensed Extra Bold" panose="020B0803020202020204" pitchFamily="34" charset="0"/>
              </a:rPr>
              <a:t>HTML NÃO É LINGUAGEM DE PROGRAMAÇÃO !</a:t>
            </a: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B4268961-8285-4F0E-AF37-796F7343F54F}"/>
              </a:ext>
            </a:extLst>
          </p:cNvPr>
          <p:cNvSpPr txBox="1">
            <a:spLocks/>
          </p:cNvSpPr>
          <p:nvPr/>
        </p:nvSpPr>
        <p:spPr>
          <a:xfrm>
            <a:off x="1406617" y="4379752"/>
            <a:ext cx="9378759" cy="16637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6000" b="1" dirty="0">
                <a:solidFill>
                  <a:srgbClr val="C00000"/>
                </a:solidFill>
                <a:latin typeface="Tw Cen MT Condensed Extra Bold" panose="020B0803020202020204" pitchFamily="34" charset="0"/>
              </a:rPr>
              <a:t>É LINGUAGEM DE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pt-BR" sz="6000" b="1" dirty="0">
                <a:solidFill>
                  <a:srgbClr val="C00000"/>
                </a:solidFill>
                <a:latin typeface="Tw Cen MT Condensed Extra Bold" panose="020B0803020202020204" pitchFamily="34" charset="0"/>
              </a:rPr>
              <a:t>MARCAÇÃO :3</a:t>
            </a:r>
          </a:p>
        </p:txBody>
      </p:sp>
    </p:spTree>
    <p:extLst>
      <p:ext uri="{BB962C8B-B14F-4D97-AF65-F5344CB8AC3E}">
        <p14:creationId xmlns:p14="http://schemas.microsoft.com/office/powerpoint/2010/main" val="1878579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434C5CF2-8101-45A7-9AD5-A316D033FC95}"/>
              </a:ext>
            </a:extLst>
          </p:cNvPr>
          <p:cNvSpPr/>
          <p:nvPr/>
        </p:nvSpPr>
        <p:spPr>
          <a:xfrm>
            <a:off x="0" y="0"/>
            <a:ext cx="12192000" cy="1255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528E50-40BE-4273-9616-EA2C9313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656" y="79610"/>
            <a:ext cx="4250688" cy="1096331"/>
          </a:xfrm>
        </p:spPr>
        <p:txBody>
          <a:bodyPr>
            <a:norm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Arial" panose="020B0604020202020204" pitchFamily="34" charset="0"/>
              </a:rPr>
              <a:t>GRADE DA OFICINA </a:t>
            </a:r>
          </a:p>
        </p:txBody>
      </p:sp>
      <p:pic>
        <p:nvPicPr>
          <p:cNvPr id="21" name="Imagem 20" descr="Uma imagem contendo objeto&#10;&#10;Descrição gerada com alta confiança">
            <a:extLst>
              <a:ext uri="{FF2B5EF4-FFF2-40B4-BE49-F238E27FC236}">
                <a16:creationId xmlns:a16="http://schemas.microsoft.com/office/drawing/2014/main" id="{FDE1F17B-7F56-4D80-91A0-2722CE632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579" y="6128582"/>
            <a:ext cx="1788421" cy="611828"/>
          </a:xfrm>
          <a:prstGeom prst="rect">
            <a:avLst/>
          </a:prstGeom>
        </p:spPr>
      </p:pic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B4268961-8285-4F0E-AF37-796F7343F54F}"/>
              </a:ext>
            </a:extLst>
          </p:cNvPr>
          <p:cNvSpPr txBox="1">
            <a:spLocks/>
          </p:cNvSpPr>
          <p:nvPr/>
        </p:nvSpPr>
        <p:spPr>
          <a:xfrm>
            <a:off x="1406620" y="3198652"/>
            <a:ext cx="9378759" cy="16637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6000" b="1" dirty="0">
                <a:solidFill>
                  <a:srgbClr val="C00000"/>
                </a:solidFill>
                <a:latin typeface="Tw Cen MT Condensed Extra Bold" panose="020B0803020202020204" pitchFamily="34" charset="0"/>
              </a:rPr>
              <a:t>CSS TAMBÉM NÃO!</a:t>
            </a:r>
          </a:p>
        </p:txBody>
      </p:sp>
    </p:spTree>
    <p:extLst>
      <p:ext uri="{BB962C8B-B14F-4D97-AF65-F5344CB8AC3E}">
        <p14:creationId xmlns:p14="http://schemas.microsoft.com/office/powerpoint/2010/main" val="1613896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434C5CF2-8101-45A7-9AD5-A316D033FC95}"/>
              </a:ext>
            </a:extLst>
          </p:cNvPr>
          <p:cNvSpPr/>
          <p:nvPr/>
        </p:nvSpPr>
        <p:spPr>
          <a:xfrm>
            <a:off x="0" y="0"/>
            <a:ext cx="12192000" cy="1255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528E50-40BE-4273-9616-EA2C9313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656" y="79610"/>
            <a:ext cx="4250688" cy="1096331"/>
          </a:xfrm>
        </p:spPr>
        <p:txBody>
          <a:bodyPr>
            <a:norm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Tw Cen MT Condensed Extra Bold" panose="020B0803020202020204" pitchFamily="34" charset="0"/>
                <a:cs typeface="Arial" panose="020B0604020202020204" pitchFamily="34" charset="0"/>
              </a:rPr>
              <a:t>GRADE DA OFICINA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F42817-B2B4-42CA-A9FB-1FBCC98E1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7587" y="3523739"/>
            <a:ext cx="5158852" cy="83366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ESTRUTURAS DE REPETIÇÃO</a:t>
            </a:r>
          </a:p>
        </p:txBody>
      </p:sp>
      <p:pic>
        <p:nvPicPr>
          <p:cNvPr id="21" name="Imagem 20" descr="Uma imagem contendo objeto&#10;&#10;Descrição gerada com alta confiança">
            <a:extLst>
              <a:ext uri="{FF2B5EF4-FFF2-40B4-BE49-F238E27FC236}">
                <a16:creationId xmlns:a16="http://schemas.microsoft.com/office/drawing/2014/main" id="{FDE1F17B-7F56-4D80-91A0-2722CE632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579" y="6128582"/>
            <a:ext cx="1788421" cy="611828"/>
          </a:xfrm>
          <a:prstGeom prst="rect">
            <a:avLst/>
          </a:prstGeom>
        </p:spPr>
      </p:pic>
      <p:sp>
        <p:nvSpPr>
          <p:cNvPr id="25" name="Espaço Reservado para Conteúdo 2">
            <a:extLst>
              <a:ext uri="{FF2B5EF4-FFF2-40B4-BE49-F238E27FC236}">
                <a16:creationId xmlns:a16="http://schemas.microsoft.com/office/drawing/2014/main" id="{54D9B9BC-0B0D-4B3A-9ADB-2CC57B4C14BE}"/>
              </a:ext>
            </a:extLst>
          </p:cNvPr>
          <p:cNvSpPr txBox="1">
            <a:spLocks/>
          </p:cNvSpPr>
          <p:nvPr/>
        </p:nvSpPr>
        <p:spPr>
          <a:xfrm>
            <a:off x="1581794" y="2978051"/>
            <a:ext cx="4777727" cy="655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FUNDAMENTOS E SINTAXE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987ACEC-C05E-4400-AADD-606A85B8A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037" y="2675394"/>
            <a:ext cx="2478723" cy="24787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91F4A198-DD2B-4C41-87D3-DF76663BDF47}"/>
              </a:ext>
            </a:extLst>
          </p:cNvPr>
          <p:cNvSpPr txBox="1">
            <a:spLocks/>
          </p:cNvSpPr>
          <p:nvPr/>
        </p:nvSpPr>
        <p:spPr>
          <a:xfrm>
            <a:off x="2551321" y="4797682"/>
            <a:ext cx="2838670" cy="712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FRAMEWORK*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1EB1DA37-A476-4B39-B0C2-26872714170A}"/>
              </a:ext>
            </a:extLst>
          </p:cNvPr>
          <p:cNvSpPr txBox="1">
            <a:spLocks/>
          </p:cNvSpPr>
          <p:nvPr/>
        </p:nvSpPr>
        <p:spPr>
          <a:xfrm>
            <a:off x="3221728" y="4184918"/>
            <a:ext cx="1497857" cy="655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ES6</a:t>
            </a: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A141645A-3E9E-4693-96BF-DFF36393023E}"/>
              </a:ext>
            </a:extLst>
          </p:cNvPr>
          <p:cNvSpPr txBox="1">
            <a:spLocks/>
          </p:cNvSpPr>
          <p:nvPr/>
        </p:nvSpPr>
        <p:spPr>
          <a:xfrm>
            <a:off x="1642175" y="2385908"/>
            <a:ext cx="4777727" cy="655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HISTÓRIA</a:t>
            </a:r>
          </a:p>
        </p:txBody>
      </p:sp>
    </p:spTree>
    <p:extLst>
      <p:ext uri="{BB962C8B-B14F-4D97-AF65-F5344CB8AC3E}">
        <p14:creationId xmlns:p14="http://schemas.microsoft.com/office/powerpoint/2010/main" val="3579898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3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2257994-BD97-4691-8B89-198A6D2BABD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61D87E3-9610-4AA5-9866-DBE6D7D21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4269282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pt-BR" sz="4000" b="1" dirty="0">
                <a:solidFill>
                  <a:srgbClr val="404040"/>
                </a:solidFill>
                <a:latin typeface="Tw Cen MT Condensed Extra Bold" panose="020B0803020202020204" pitchFamily="34" charset="0"/>
                <a:cs typeface="Arial" panose="020B0604020202020204" pitchFamily="34" charset="0"/>
              </a:rPr>
              <a:t>O QUE É W3C ?</a:t>
            </a:r>
          </a:p>
        </p:txBody>
      </p:sp>
      <p:pic>
        <p:nvPicPr>
          <p:cNvPr id="14" name="Imagem 13" descr="Uma imagem contendo objeto&#10;&#10;Descrição gerada com alta confiança">
            <a:extLst>
              <a:ext uri="{FF2B5EF4-FFF2-40B4-BE49-F238E27FC236}">
                <a16:creationId xmlns:a16="http://schemas.microsoft.com/office/drawing/2014/main" id="{E79B8AFB-641D-45D0-ACAC-974DCBD5B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235" y="964665"/>
            <a:ext cx="7827530" cy="267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128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530</TotalTime>
  <Words>374</Words>
  <Application>Microsoft Office PowerPoint</Application>
  <PresentationFormat>Widescreen</PresentationFormat>
  <Paragraphs>83</Paragraphs>
  <Slides>30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Tw Cen MT Condensed Extra Bold</vt:lpstr>
      <vt:lpstr>Tema do Office</vt:lpstr>
      <vt:lpstr>Apresentação do PowerPoint</vt:lpstr>
      <vt:lpstr>“PROFESSORES”</vt:lpstr>
      <vt:lpstr>“PROFESSORES”</vt:lpstr>
      <vt:lpstr>GRADE DA OFICINA</vt:lpstr>
      <vt:lpstr>GRADE DA OFICINA </vt:lpstr>
      <vt:lpstr>GRADE DA OFICINA </vt:lpstr>
      <vt:lpstr>GRADE DA OFICINA </vt:lpstr>
      <vt:lpstr>GRADE DA OFICINA </vt:lpstr>
      <vt:lpstr>O QUE É W3C ?</vt:lpstr>
      <vt:lpstr>O QUE É W3C ?</vt:lpstr>
      <vt:lpstr>DESENVOLVIMENTO DE UM SITE</vt:lpstr>
      <vt:lpstr>Apresentação do PowerPoint</vt:lpstr>
      <vt:lpstr>O QUE É WIREFRAME ?</vt:lpstr>
      <vt:lpstr>O QUE É WIREFRAME ?</vt:lpstr>
      <vt:lpstr>WIREFRAME</vt:lpstr>
      <vt:lpstr>WIREFRAME</vt:lpstr>
      <vt:lpstr>LAYOUT</vt:lpstr>
      <vt:lpstr>LAYOUT</vt:lpstr>
      <vt:lpstr>EDITORES</vt:lpstr>
      <vt:lpstr>EDITORES</vt:lpstr>
      <vt:lpstr>DOMÍNIO + HOSPEDAGEM</vt:lpstr>
      <vt:lpstr>DOMÍNIO + HOSPEDAGEM</vt:lpstr>
      <vt:lpstr>DOMÍNIO + HOSPEDAGEM</vt:lpstr>
      <vt:lpstr>LAYOUT RESPONSIVO</vt:lpstr>
      <vt:lpstr>LAYOUT RESPONSIVO</vt:lpstr>
      <vt:lpstr>COMO FUNCIONA O LAYOUT RESPONSIVO</vt:lpstr>
      <vt:lpstr>Apresentação do PowerPoint</vt:lpstr>
      <vt:lpstr>Apresentação do PowerPoint</vt:lpstr>
      <vt:lpstr>LINKS ÚTEIS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LUIS ANTONIO PRADO LANÇA</dc:creator>
  <cp:lastModifiedBy>Luís Lança</cp:lastModifiedBy>
  <cp:revision>79</cp:revision>
  <dcterms:created xsi:type="dcterms:W3CDTF">2018-02-23T17:01:18Z</dcterms:created>
  <dcterms:modified xsi:type="dcterms:W3CDTF">2018-08-19T02:39:02Z</dcterms:modified>
</cp:coreProperties>
</file>